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handoutMasterIdLst>
    <p:handoutMasterId r:id="rId16"/>
  </p:handoutMasterIdLst>
  <p:sldIdLst>
    <p:sldId id="256" r:id="rId5"/>
    <p:sldId id="261" r:id="rId6"/>
    <p:sldId id="260" r:id="rId7"/>
    <p:sldId id="262" r:id="rId8"/>
    <p:sldId id="265" r:id="rId9"/>
    <p:sldId id="257" r:id="rId10"/>
    <p:sldId id="258" r:id="rId11"/>
    <p:sldId id="259" r:id="rId12"/>
    <p:sldId id="263" r:id="rId13"/>
    <p:sldId id="264" r:id="rId14"/>
    <p:sldId id="266" r:id="rId15"/>
  </p:sldIdLst>
  <p:sldSz cx="9144000" cy="6858000" type="screen4x3"/>
  <p:notesSz cx="7010400" cy="92233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CACA"/>
    <a:srgbClr val="FFB2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1884" y="-84"/>
      </p:cViewPr>
      <p:guideLst>
        <p:guide orient="horz" pos="2905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BD685E-A7C8-4DD8-9644-DF256FBA96A2}" type="datetimeFigureOut">
              <a:rPr lang="en-US" smtClean="0"/>
              <a:t>7/26/2012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59825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759825"/>
            <a:ext cx="3038475" cy="4619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496E1-8534-4CEE-8A1F-F6B1A57946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59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 userDrawn="1"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4714043" y="3048000"/>
            <a:ext cx="3886200" cy="1978025"/>
          </a:xfrm>
        </p:spPr>
        <p:txBody>
          <a:bodyPr/>
          <a:lstStyle>
            <a:lvl1pPr marL="68580" indent="0">
              <a:buNone/>
              <a:defRPr baseline="0"/>
            </a:lvl1pPr>
          </a:lstStyle>
          <a:p>
            <a:pPr>
              <a:spcBef>
                <a:spcPts val="0"/>
              </a:spcBef>
            </a:pPr>
            <a:endParaRPr lang="en-US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Date</a:t>
            </a:r>
          </a:p>
          <a:p>
            <a:pPr>
              <a:spcBef>
                <a:spcPts val="0"/>
              </a:spcBef>
            </a:pPr>
            <a:endParaRPr lang="en-US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Presenter</a:t>
            </a:r>
          </a:p>
          <a:p>
            <a:pPr>
              <a:spcBef>
                <a:spcPts val="0"/>
              </a:spcBef>
            </a:pPr>
            <a:endParaRPr lang="en-US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>
              <a:spcBef>
                <a:spcPts val="0"/>
              </a:spcBef>
            </a:pP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Department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</a:pPr>
            <a:endParaRPr lang="en-US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6041396"/>
            <a:ext cx="1524000" cy="702304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2667000" y="5530146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Ensuring Success </a:t>
            </a:r>
            <a:r>
              <a:rPr lang="en-US" sz="2400" b="1" dirty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F</a:t>
            </a:r>
            <a:r>
              <a:rPr lang="en-US" sz="24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or Each Student</a:t>
            </a:r>
            <a:endParaRPr lang="en-US" sz="2400" b="1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724400" y="1371600"/>
            <a:ext cx="3962400" cy="16764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>
            <a:lvl1pPr>
              <a:defRPr baseline="0"/>
            </a:lvl1pPr>
          </a:lstStyle>
          <a:p>
            <a:r>
              <a:rPr lang="en-US" dirty="0" smtClean="0"/>
              <a:t>Click to edit  </a:t>
            </a:r>
            <a:r>
              <a:rPr lang="en-US" dirty="0" err="1" smtClean="0"/>
              <a:t>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text	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 hasCustomPrompt="1"/>
          </p:nvPr>
        </p:nvSpPr>
        <p:spPr>
          <a:xfrm>
            <a:off x="685800" y="2209800"/>
            <a:ext cx="3657600" cy="3200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 hasCustomPrompt="1"/>
          </p:nvPr>
        </p:nvSpPr>
        <p:spPr>
          <a:xfrm>
            <a:off x="4800600" y="2209800"/>
            <a:ext cx="3657600" cy="3200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4" name="Title 3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50800" dist="63500" dir="5400000" algn="t" rotWithShape="0">
                    <a:schemeClr val="bg1">
                      <a:alpha val="40000"/>
                    </a:schemeClr>
                  </a:outerShdw>
                </a:effectLst>
              </a:rPr>
              <a:t>Header / Title / Topic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6041396"/>
            <a:ext cx="1524000" cy="702304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781800" y="6550223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Student Support Services</a:t>
            </a:r>
            <a:endParaRPr lang="en-US" sz="1400" b="1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text	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 hasCustomPrompt="1"/>
          </p:nvPr>
        </p:nvSpPr>
        <p:spPr>
          <a:xfrm>
            <a:off x="685800" y="2209800"/>
            <a:ext cx="3657600" cy="3200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 hasCustomPrompt="1"/>
          </p:nvPr>
        </p:nvSpPr>
        <p:spPr>
          <a:xfrm>
            <a:off x="4800600" y="2209800"/>
            <a:ext cx="3657600" cy="3200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4" name="Title 3"/>
          <p:cNvSpPr>
            <a:spLocks noGrp="1"/>
          </p:cNvSpPr>
          <p:nvPr>
            <p:ph type="title"/>
          </p:nvPr>
        </p:nvSpPr>
        <p:spPr>
          <a:xfrm>
            <a:off x="685800" y="0"/>
            <a:ext cx="7772400" cy="9144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50800" dist="63500" dir="5400000" algn="t" rotWithShape="0">
                    <a:schemeClr val="bg1">
                      <a:alpha val="40000"/>
                    </a:schemeClr>
                  </a:outerShdw>
                </a:effectLst>
              </a:rPr>
              <a:t>Header / Title / Topic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6041396"/>
            <a:ext cx="1524000" cy="702304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781800" y="6550223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Student Support Services</a:t>
            </a:r>
            <a:endParaRPr lang="en-US" sz="1400" b="1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58722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text	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 hasCustomPrompt="1"/>
          </p:nvPr>
        </p:nvSpPr>
        <p:spPr>
          <a:xfrm>
            <a:off x="685800" y="2209800"/>
            <a:ext cx="3657600" cy="3200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add text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 hasCustomPrompt="1"/>
          </p:nvPr>
        </p:nvSpPr>
        <p:spPr>
          <a:xfrm>
            <a:off x="4800600" y="2209800"/>
            <a:ext cx="3657600" cy="3200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 smtClean="0"/>
              <a:t>Click to add text</a:t>
            </a:r>
            <a:endParaRPr lang="en-US" dirty="0"/>
          </a:p>
        </p:txBody>
      </p:sp>
      <p:sp>
        <p:nvSpPr>
          <p:cNvPr id="14" name="Title 3"/>
          <p:cNvSpPr>
            <a:spLocks noGrp="1"/>
          </p:cNvSpPr>
          <p:nvPr>
            <p:ph type="title"/>
          </p:nvPr>
        </p:nvSpPr>
        <p:spPr>
          <a:xfrm>
            <a:off x="685800" y="2959"/>
            <a:ext cx="7772400" cy="91144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effectLst>
                  <a:outerShdw blurRad="50800" dist="63500" dir="5400000" algn="t" rotWithShape="0">
                    <a:schemeClr val="bg1">
                      <a:alpha val="40000"/>
                    </a:schemeClr>
                  </a:outerShdw>
                </a:effectLst>
              </a:rPr>
              <a:t>Header / Title / Topic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6041396"/>
            <a:ext cx="1524000" cy="702304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781800" y="6550223"/>
            <a:ext cx="236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Student Support Services</a:t>
            </a:r>
            <a:endParaRPr lang="en-US" sz="1400" b="1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2708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w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bg2"/>
            </a:gs>
            <a:gs pos="100000">
              <a:srgbClr val="CACACA">
                <a:lumMod val="80000"/>
              </a:srgbClr>
            </a:gs>
            <a:gs pos="100000">
              <a:schemeClr val="bg2">
                <a:lumMod val="75000"/>
              </a:schemeClr>
            </a:gs>
          </a:gsLst>
          <a:path path="circle">
            <a:fillToRect l="50000" t="100000" r="10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6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04CF677-80DD-4C9F-A2B1-E1BFAD03BCD8}" type="datetimeFigureOut">
              <a:rPr lang="en-US" smtClean="0"/>
              <a:t>7/26/2012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62526282-9293-4492-B584-F1137BFF1CB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0" r:id="rId3"/>
    <p:sldLayoutId id="2147483671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/>
          <a:p>
            <a:pPr marL="68580" indent="0">
              <a:spcBef>
                <a:spcPts val="0"/>
              </a:spcBef>
              <a:buNone/>
            </a:pPr>
            <a:endParaRPr lang="en-US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68580" indent="0">
              <a:spcBef>
                <a:spcPts val="0"/>
              </a:spcBef>
              <a:buNone/>
            </a:pPr>
            <a:endParaRPr lang="en-US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68580" indent="0">
              <a:spcBef>
                <a:spcPts val="0"/>
              </a:spcBef>
              <a:buNone/>
            </a:pPr>
            <a:r>
              <a:rPr lang="en-US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Student Support Services</a:t>
            </a:r>
          </a:p>
          <a:p>
            <a:pPr marL="68580" indent="0">
              <a:spcBef>
                <a:spcPts val="0"/>
              </a:spcBef>
              <a:buNone/>
            </a:pPr>
            <a:r>
              <a:rPr lang="en-US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July 24, 2012</a:t>
            </a:r>
          </a:p>
          <a:p>
            <a:pPr marL="68580" indent="0">
              <a:spcBef>
                <a:spcPts val="0"/>
              </a:spcBef>
              <a:buNone/>
            </a:pPr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pPr>
              <a:spcBef>
                <a:spcPts val="0"/>
              </a:spcBef>
            </a:pPr>
            <a:endParaRPr lang="en-US" dirty="0" smtClean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6041396"/>
            <a:ext cx="1524000" cy="7023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67000" y="5530146"/>
            <a:ext cx="518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Ensuring Success </a:t>
            </a:r>
            <a:r>
              <a:rPr lang="en-US" sz="2400" b="1" dirty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F</a:t>
            </a:r>
            <a:r>
              <a:rPr lang="en-US" sz="2400" b="1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or Each Student</a:t>
            </a:r>
            <a:endParaRPr lang="en-US" sz="2400" b="1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2000" y="1447800"/>
            <a:ext cx="3810000" cy="1752600"/>
          </a:xfrm>
          <a:prstGeom prst="rect">
            <a:avLst/>
          </a:prstGeom>
        </p:spPr>
        <p:txBody>
          <a:bodyPr vert="horz" wrap="square" lIns="0" tIns="45720" rIns="0" bIns="45720" rtlCol="0" anchor="ctr">
            <a:normAutofit fontScale="97500"/>
          </a:bodyPr>
          <a:lstStyle/>
          <a:p>
            <a:endParaRPr lang="en-US" dirty="0" smtClean="0">
              <a:effectLst>
                <a:outerShdw blurRad="50800" dist="635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1" y="1219200"/>
            <a:ext cx="6857999" cy="1981200"/>
          </a:xfrm>
          <a:prstGeom prst="rect">
            <a:avLst/>
          </a:prstGeom>
        </p:spPr>
        <p:txBody>
          <a:bodyPr vert="horz" wrap="square" lIns="0" tIns="45720" rIns="0" bIns="45720" rtlCol="0" anchor="ctr">
            <a:noAutofit/>
          </a:bodyPr>
          <a:lstStyle/>
          <a:p>
            <a:r>
              <a:rPr lang="en-US" sz="4400" dirty="0" smtClean="0">
                <a:effectLst>
                  <a:outerShdw blurRad="50800" dist="63500" dir="5400000" algn="t" rotWithShape="0">
                    <a:prstClr val="black">
                      <a:alpha val="40000"/>
                    </a:prstClr>
                  </a:outerShdw>
                </a:effectLst>
              </a:rPr>
              <a:t>Restraint and Seclusion: What Do You Need to Know?</a:t>
            </a:r>
          </a:p>
        </p:txBody>
      </p:sp>
    </p:spTree>
    <p:extLst>
      <p:ext uri="{BB962C8B-B14F-4D97-AF65-F5344CB8AC3E}">
        <p14:creationId xmlns:p14="http://schemas.microsoft.com/office/powerpoint/2010/main" val="115887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85800" y="609600"/>
            <a:ext cx="3657600" cy="639762"/>
          </a:xfrm>
        </p:spPr>
        <p:txBody>
          <a:bodyPr/>
          <a:lstStyle/>
          <a:p>
            <a:r>
              <a:rPr lang="en-US" dirty="0" smtClean="0"/>
              <a:t>Located in 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Documentation required:</a:t>
            </a:r>
            <a:endParaRPr lang="en-US" sz="24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 smtClean="0"/>
              <a:t>Enter each event in the behavior tab</a:t>
            </a:r>
          </a:p>
          <a:p>
            <a:r>
              <a:rPr lang="en-US" dirty="0" smtClean="0"/>
              <a:t>Use event code `10-01</a:t>
            </a:r>
          </a:p>
          <a:p>
            <a:r>
              <a:rPr lang="en-US" dirty="0" smtClean="0"/>
              <a:t>Do </a:t>
            </a:r>
            <a:r>
              <a:rPr lang="en-US" b="1" i="1" dirty="0" smtClean="0"/>
              <a:t>NOT </a:t>
            </a:r>
            <a:r>
              <a:rPr lang="en-US" dirty="0" smtClean="0"/>
              <a:t>enter a resolution</a:t>
            </a:r>
            <a:endParaRPr lang="en-US" b="1" i="1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Where do I FIND the Database?</a:t>
            </a:r>
            <a:endParaRPr lang="en-U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19200"/>
            <a:ext cx="3626875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134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685800" y="1143000"/>
            <a:ext cx="3657600" cy="639762"/>
          </a:xfrm>
        </p:spPr>
        <p:txBody>
          <a:bodyPr/>
          <a:lstStyle/>
          <a:p>
            <a:r>
              <a:rPr lang="en-US" dirty="0" smtClean="0"/>
              <a:t>Recertification: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3"/>
          </p:nvPr>
        </p:nvSpPr>
        <p:spPr>
          <a:xfrm>
            <a:off x="4800600" y="1066800"/>
            <a:ext cx="3657600" cy="639762"/>
          </a:xfrm>
        </p:spPr>
        <p:txBody>
          <a:bodyPr/>
          <a:lstStyle/>
          <a:p>
            <a:r>
              <a:rPr lang="en-US" dirty="0" smtClean="0"/>
              <a:t>Initials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85800" y="1752600"/>
            <a:ext cx="3657600" cy="3200400"/>
          </a:xfrm>
        </p:spPr>
        <p:txBody>
          <a:bodyPr>
            <a:noAutofit/>
          </a:bodyPr>
          <a:lstStyle/>
          <a:p>
            <a:r>
              <a:rPr lang="en-US" sz="1500" dirty="0" smtClean="0"/>
              <a:t>Pre-planning </a:t>
            </a:r>
          </a:p>
          <a:p>
            <a:r>
              <a:rPr lang="en-US" sz="1500" dirty="0" smtClean="0"/>
              <a:t>Scheduled by cluster</a:t>
            </a:r>
          </a:p>
          <a:p>
            <a:r>
              <a:rPr lang="en-US" sz="1500" dirty="0" smtClean="0"/>
              <a:t>Information available from your Special Ed. Coordinator or SEST</a:t>
            </a:r>
          </a:p>
          <a:p>
            <a:r>
              <a:rPr lang="en-US" sz="1500" dirty="0" smtClean="0"/>
              <a:t>Minimum of 5 hours of instruction </a:t>
            </a:r>
            <a:r>
              <a:rPr lang="en-US" sz="1500" u="sng" dirty="0" smtClean="0"/>
              <a:t>annually</a:t>
            </a:r>
            <a:r>
              <a:rPr lang="en-US" sz="1500" dirty="0" smtClean="0"/>
              <a:t> </a:t>
            </a:r>
          </a:p>
          <a:p>
            <a:r>
              <a:rPr lang="en-US" sz="1500" dirty="0" smtClean="0"/>
              <a:t>If they are not recertified during preplanning they will be dropped off to an inactive list.  </a:t>
            </a:r>
          </a:p>
          <a:p>
            <a:r>
              <a:rPr lang="en-US" sz="1500" dirty="0" smtClean="0"/>
              <a:t>If participants were initially certified after June 2010 they do not have to go back through initial training.  </a:t>
            </a:r>
          </a:p>
          <a:p>
            <a:r>
              <a:rPr lang="en-US" sz="1500" dirty="0" smtClean="0"/>
              <a:t>Questions regarding certification can be directed to Denise Boutwell</a:t>
            </a:r>
            <a:endParaRPr lang="en-US" sz="15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4800600" y="1752600"/>
            <a:ext cx="3657600" cy="3200400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Limited participation</a:t>
            </a:r>
          </a:p>
          <a:p>
            <a:r>
              <a:rPr lang="en-US" dirty="0" smtClean="0"/>
              <a:t>Recommendations given to Denise Boutwell by Special Ed. Coordinator</a:t>
            </a:r>
          </a:p>
          <a:p>
            <a:r>
              <a:rPr lang="en-US" dirty="0" smtClean="0"/>
              <a:t>If you have recommendations see your coordinator</a:t>
            </a:r>
          </a:p>
          <a:p>
            <a:r>
              <a:rPr lang="en-US" dirty="0" smtClean="0"/>
              <a:t>It will not be posted on PD Express</a:t>
            </a:r>
          </a:p>
          <a:p>
            <a:r>
              <a:rPr lang="en-US" dirty="0" smtClean="0"/>
              <a:t>It is a full 2 day training</a:t>
            </a:r>
          </a:p>
          <a:p>
            <a:r>
              <a:rPr lang="en-US" dirty="0" smtClean="0"/>
              <a:t>Initials that occurred prior to June </a:t>
            </a:r>
            <a:r>
              <a:rPr lang="en-US" smtClean="0"/>
              <a:t>2010 must </a:t>
            </a:r>
            <a:r>
              <a:rPr lang="en-US" dirty="0" smtClean="0"/>
              <a:t>go back through initial training.  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Mindset  Training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658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1676400" y="1905000"/>
            <a:ext cx="5943600" cy="3200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The act of keeping someone or something under contro</a:t>
            </a:r>
            <a:r>
              <a:rPr lang="en-US" sz="3600" dirty="0"/>
              <a:t>l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533400"/>
            <a:ext cx="7772400" cy="9144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What is restraint?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31022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962400" y="2057400"/>
            <a:ext cx="3657600" cy="3200400"/>
          </a:xfrm>
        </p:spPr>
        <p:txBody>
          <a:bodyPr>
            <a:noAutofit/>
          </a:bodyPr>
          <a:lstStyle/>
          <a:p>
            <a:r>
              <a:rPr lang="en-US" sz="3200" dirty="0" smtClean="0"/>
              <a:t>Chemical Restraints</a:t>
            </a:r>
          </a:p>
          <a:p>
            <a:r>
              <a:rPr lang="en-US" sz="3200" dirty="0" smtClean="0"/>
              <a:t>Mechanical Restraints</a:t>
            </a:r>
          </a:p>
          <a:p>
            <a:r>
              <a:rPr lang="en-US" sz="3200" dirty="0" smtClean="0"/>
              <a:t>Prone Restraints</a:t>
            </a:r>
            <a:endParaRPr lang="en-US" sz="32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85800" y="685800"/>
            <a:ext cx="7772400" cy="914400"/>
          </a:xfrm>
        </p:spPr>
        <p:txBody>
          <a:bodyPr>
            <a:noAutofit/>
          </a:bodyPr>
          <a:lstStyle/>
          <a:p>
            <a:r>
              <a:rPr lang="en-US" sz="4400" dirty="0" smtClean="0"/>
              <a:t>What Restraints are prohibited?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6130066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Physical Restraint may be used if: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3048000" y="2057400"/>
            <a:ext cx="3657600" cy="32004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student exhibits behavior that causes imminent danger to himself/herself</a:t>
            </a:r>
          </a:p>
          <a:p>
            <a:r>
              <a:rPr lang="en-US" sz="2400" dirty="0" smtClean="0"/>
              <a:t>The student exhibits behaviors that cause imminent danger to others</a:t>
            </a:r>
            <a:endParaRPr lang="en-US" sz="24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When Can I use restraint?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764814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838200" y="2590800"/>
            <a:ext cx="777240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b="1" u="sng" dirty="0" smtClean="0"/>
              <a:t>THERE ARE NO OPTIONS for SECLUSION!</a:t>
            </a:r>
            <a:endParaRPr lang="en-US" sz="4400" b="1" u="sng" dirty="0"/>
          </a:p>
        </p:txBody>
      </p:sp>
    </p:spTree>
    <p:extLst>
      <p:ext uri="{BB962C8B-B14F-4D97-AF65-F5344CB8AC3E}">
        <p14:creationId xmlns:p14="http://schemas.microsoft.com/office/powerpoint/2010/main" val="2853469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6041396"/>
            <a:ext cx="1524000" cy="70230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You are getting a copy of the policy today to share with teachers</a:t>
            </a:r>
          </a:p>
          <a:p>
            <a:r>
              <a:rPr lang="en-US" sz="2800" dirty="0" smtClean="0"/>
              <a:t>Information can be found on the main page under Board of Education - dropdown “policies”</a:t>
            </a:r>
          </a:p>
          <a:p>
            <a:pPr marL="68580" indent="0">
              <a:buNone/>
            </a:pP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There will also be a training module sent via email from </a:t>
            </a:r>
            <a:r>
              <a:rPr lang="en-US" sz="2800" b="1" i="1" u="sng" dirty="0" smtClean="0"/>
              <a:t>Denise Boutwell</a:t>
            </a:r>
            <a:r>
              <a:rPr lang="en-US" sz="2800" dirty="0" smtClean="0"/>
              <a:t> by Friday to be shown during pre-planning.  </a:t>
            </a:r>
            <a:r>
              <a:rPr lang="en-US" dirty="0" smtClean="0"/>
              <a:t>(it runs on an Adobe file)</a:t>
            </a:r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 I inform my teachers about The restraint policy?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02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6041396"/>
            <a:ext cx="1524000" cy="702304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828800" y="1676400"/>
            <a:ext cx="3657600" cy="639762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No: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819400" y="2209800"/>
            <a:ext cx="3657600" cy="3200400"/>
          </a:xfrm>
        </p:spPr>
        <p:txBody>
          <a:bodyPr/>
          <a:lstStyle/>
          <a:p>
            <a:r>
              <a:rPr lang="en-US" dirty="0" smtClean="0"/>
              <a:t>The information has been included in the Student Handbook. </a:t>
            </a:r>
          </a:p>
          <a:p>
            <a:r>
              <a:rPr lang="en-US" dirty="0" smtClean="0"/>
              <a:t>It can be found under the student services section of the handbook.  </a:t>
            </a:r>
          </a:p>
          <a:p>
            <a:endParaRPr lang="en-US" dirty="0"/>
          </a:p>
        </p:txBody>
      </p:sp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81049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effectLst>
                  <a:outerShdw blurRad="50800" dist="63500" dir="5400000" algn="t" rotWithShape="0">
                    <a:schemeClr val="bg1">
                      <a:alpha val="40000"/>
                    </a:schemeClr>
                  </a:outerShdw>
                </a:effectLst>
              </a:rPr>
              <a:t/>
            </a:r>
            <a:br>
              <a:rPr lang="en-US" dirty="0" smtClean="0">
                <a:effectLst>
                  <a:outerShdw blurRad="50800" dist="63500" dir="5400000" algn="t" rotWithShape="0">
                    <a:schemeClr val="bg1">
                      <a:alpha val="40000"/>
                    </a:schemeClr>
                  </a:outerShdw>
                </a:effectLst>
              </a:rPr>
            </a:br>
            <a:r>
              <a:rPr lang="en-US" dirty="0" smtClean="0">
                <a:effectLst>
                  <a:outerShdw blurRad="50800" dist="63500" dir="5400000" algn="t" rotWithShape="0">
                    <a:schemeClr val="bg1">
                      <a:alpha val="40000"/>
                    </a:schemeClr>
                  </a:outerShdw>
                </a:effectLst>
              </a:rPr>
              <a:t>Do I need to send a student letter home at the beginning of the Year?  </a:t>
            </a:r>
            <a:br>
              <a:rPr lang="en-US" dirty="0" smtClean="0">
                <a:effectLst>
                  <a:outerShdw blurRad="50800" dist="63500" dir="5400000" algn="t" rotWithShape="0">
                    <a:schemeClr val="bg1">
                      <a:alpha val="40000"/>
                    </a:schemeClr>
                  </a:outerShdw>
                </a:effectLst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60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6041396"/>
            <a:ext cx="1524000" cy="702304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685800" y="1143000"/>
            <a:ext cx="3657600" cy="639762"/>
          </a:xfrm>
        </p:spPr>
        <p:txBody>
          <a:bodyPr/>
          <a:lstStyle/>
          <a:p>
            <a:r>
              <a:rPr lang="en-US" dirty="0" smtClean="0"/>
              <a:t>Documenting:  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3"/>
          </p:nvPr>
        </p:nvSpPr>
        <p:spPr>
          <a:xfrm>
            <a:off x="4724400" y="1143000"/>
            <a:ext cx="3657600" cy="639762"/>
          </a:xfrm>
        </p:spPr>
        <p:txBody>
          <a:bodyPr/>
          <a:lstStyle/>
          <a:p>
            <a:r>
              <a:rPr lang="en-US" dirty="0" smtClean="0"/>
              <a:t>Debrief: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1828800"/>
            <a:ext cx="3657600" cy="3200400"/>
          </a:xfrm>
        </p:spPr>
        <p:txBody>
          <a:bodyPr>
            <a:noAutofit/>
          </a:bodyPr>
          <a:lstStyle/>
          <a:p>
            <a:r>
              <a:rPr lang="en-US" sz="1500" dirty="0" smtClean="0"/>
              <a:t>Contact parent by phone and notify them that a restraint was used. (recommended)</a:t>
            </a:r>
          </a:p>
          <a:p>
            <a:r>
              <a:rPr lang="en-US" sz="1500" dirty="0" smtClean="0"/>
              <a:t>An incident report is to be completed and submitted to the principal or designee as soon as practical following EACH INCIDENT of restraint. (required)</a:t>
            </a:r>
          </a:p>
          <a:p>
            <a:r>
              <a:rPr lang="en-US" sz="1500" dirty="0" smtClean="0"/>
              <a:t>Written notification (copy of incident report) sent home to the parent within a reasonable time not to exceed one (1) school day for EACH INCIDENT of restraint. (required)</a:t>
            </a:r>
          </a:p>
          <a:p>
            <a:r>
              <a:rPr lang="en-US" sz="1500" dirty="0" smtClean="0"/>
              <a:t>Documentation of restraint is entered into the database by principal or designee</a:t>
            </a:r>
          </a:p>
          <a:p>
            <a:endParaRPr lang="en-US" sz="1500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4800600" y="1905000"/>
            <a:ext cx="3657600" cy="3200400"/>
          </a:xfrm>
        </p:spPr>
        <p:txBody>
          <a:bodyPr>
            <a:noAutofit/>
          </a:bodyPr>
          <a:lstStyle/>
          <a:p>
            <a:r>
              <a:rPr lang="en-US" sz="1400" dirty="0" smtClean="0"/>
              <a:t>Who?</a:t>
            </a:r>
          </a:p>
          <a:p>
            <a:pPr lvl="1"/>
            <a:r>
              <a:rPr lang="en-US" sz="1400" dirty="0" smtClean="0"/>
              <a:t>Teacher involved in the restraint</a:t>
            </a:r>
          </a:p>
          <a:p>
            <a:pPr lvl="1"/>
            <a:r>
              <a:rPr lang="en-US" sz="1400" dirty="0" smtClean="0"/>
              <a:t>Additional teacher/administrator trained in Mindset</a:t>
            </a:r>
          </a:p>
          <a:p>
            <a:pPr lvl="1"/>
            <a:r>
              <a:rPr lang="en-US" sz="1400" dirty="0" smtClean="0"/>
              <a:t>Witness to the restraint</a:t>
            </a:r>
          </a:p>
          <a:p>
            <a:r>
              <a:rPr lang="en-US" sz="1400" dirty="0" smtClean="0"/>
              <a:t>What?</a:t>
            </a:r>
          </a:p>
          <a:p>
            <a:pPr lvl="1"/>
            <a:r>
              <a:rPr lang="en-US" sz="1400" dirty="0" smtClean="0"/>
              <a:t>Review the incident report</a:t>
            </a:r>
          </a:p>
          <a:p>
            <a:pPr lvl="1"/>
            <a:r>
              <a:rPr lang="en-US" sz="1400" dirty="0" smtClean="0"/>
              <a:t>Review the BIP</a:t>
            </a:r>
          </a:p>
          <a:p>
            <a:pPr lvl="1"/>
            <a:r>
              <a:rPr lang="en-US" sz="1400" dirty="0" smtClean="0"/>
              <a:t>Schedule a meeting to revise BIP if needed</a:t>
            </a:r>
          </a:p>
          <a:p>
            <a:pPr lvl="1"/>
            <a:r>
              <a:rPr lang="en-US" sz="1400" dirty="0" smtClean="0"/>
              <a:t>If no BIP refer to Behavior Intervention Team for guidance on completing an FBA</a:t>
            </a:r>
          </a:p>
          <a:p>
            <a:pPr lvl="1"/>
            <a:r>
              <a:rPr lang="en-US" sz="1400" dirty="0" smtClean="0"/>
              <a:t>Attach restraint documentation</a:t>
            </a:r>
          </a:p>
          <a:p>
            <a:pPr lvl="1"/>
            <a:r>
              <a:rPr lang="en-US" sz="1400" dirty="0" smtClean="0"/>
              <a:t>Submit to principal or designee </a:t>
            </a:r>
            <a:endParaRPr lang="en-US" sz="14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What are the procedures if restraint is required?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00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It is located in IC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Select </a:t>
            </a:r>
            <a:r>
              <a:rPr lang="en-US" i="1" dirty="0" smtClean="0"/>
              <a:t>Student Information &gt;</a:t>
            </a:r>
            <a:r>
              <a:rPr lang="en-US" dirty="0" smtClean="0"/>
              <a:t>General.</a:t>
            </a:r>
          </a:p>
          <a:p>
            <a:r>
              <a:rPr lang="en-US" dirty="0" smtClean="0"/>
              <a:t>Search for a student.</a:t>
            </a:r>
          </a:p>
          <a:p>
            <a:r>
              <a:rPr lang="en-US" dirty="0" smtClean="0"/>
              <a:t>Select the Student.</a:t>
            </a:r>
          </a:p>
          <a:p>
            <a:r>
              <a:rPr lang="en-US" dirty="0" smtClean="0"/>
              <a:t>Select the </a:t>
            </a:r>
            <a:r>
              <a:rPr lang="en-US" i="1" dirty="0" smtClean="0"/>
              <a:t>Documents tab</a:t>
            </a:r>
            <a:r>
              <a:rPr lang="en-US" dirty="0" smtClean="0"/>
              <a:t>.</a:t>
            </a:r>
          </a:p>
          <a:p>
            <a:r>
              <a:rPr lang="en-US" dirty="0" smtClean="0"/>
              <a:t>Under </a:t>
            </a:r>
            <a:r>
              <a:rPr lang="en-US" i="1" dirty="0" smtClean="0"/>
              <a:t>Create a New Form</a:t>
            </a:r>
            <a:r>
              <a:rPr lang="en-US" dirty="0" smtClean="0"/>
              <a:t>; select Restraint.  (it cannot be saved there but it is in template form)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Where can I find the incident report?</a:t>
            </a:r>
            <a:endParaRPr 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346" y="838200"/>
            <a:ext cx="4651654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323934"/>
      </p:ext>
    </p:extLst>
  </p:cSld>
  <p:clrMapOvr>
    <a:masterClrMapping/>
  </p:clrMapOvr>
</p:sld>
</file>

<file path=ppt/theme/theme1.xml><?xml version="1.0" encoding="utf-8"?>
<a:theme xmlns:a="http://schemas.openxmlformats.org/drawingml/2006/main" name="HR">
  <a:themeElements>
    <a:clrScheme name="HCS temp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FFB20D"/>
      </a:accent1>
      <a:accent2>
        <a:srgbClr val="AA2B1E"/>
      </a:accent2>
      <a:accent3>
        <a:srgbClr val="1E1652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>
    <a:txDef>
      <a:spPr/>
      <a:bodyPr vert="horz" lIns="0" tIns="45720" rIns="0" bIns="45720" rtlCol="0" anchor="ctr">
        <a:normAutofit fontScale="90000" lnSpcReduction="10000"/>
      </a:bodyPr>
      <a:lstStyle>
        <a:defPPr>
          <a:defRPr dirty="0" smtClean="0">
            <a:effectLst>
              <a:outerShdw blurRad="50800" dist="63500" dir="5400000" algn="t" rotWithShape="0">
                <a:prstClr val="black">
                  <a:alpha val="40000"/>
                </a:prstClr>
              </a:outerShdw>
            </a:effectLst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BF8FB67EF28648AB206CA36EAEC266" ma:contentTypeVersion="0" ma:contentTypeDescription="Create a new document." ma:contentTypeScope="" ma:versionID="fa0f4eb2d258a989bb3874b871aa413e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A5E3AB49-BB7A-491B-B230-1C93240EDE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3D2F1D9A-5307-42C6-8C52-A6DCFC5779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09C3C3B-3AF1-4675-B7CA-080C72445D36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617</TotalTime>
  <Words>545</Words>
  <Application>Microsoft Office PowerPoint</Application>
  <PresentationFormat>On-screen Show (4:3)</PresentationFormat>
  <Paragraphs>73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HR</vt:lpstr>
      <vt:lpstr>PowerPoint Presentation</vt:lpstr>
      <vt:lpstr>What is restraint?</vt:lpstr>
      <vt:lpstr>What Restraints are prohibited? </vt:lpstr>
      <vt:lpstr>When Can I use restraint?</vt:lpstr>
      <vt:lpstr>THERE ARE NO OPTIONS for SECLUSION!</vt:lpstr>
      <vt:lpstr>How do I inform my teachers about The restraint policy?  </vt:lpstr>
      <vt:lpstr> Do I need to send a student letter home at the beginning of the Year?   </vt:lpstr>
      <vt:lpstr>What are the procedures if restraint is required?</vt:lpstr>
      <vt:lpstr>Where can I find the incident report?</vt:lpstr>
      <vt:lpstr>Where do I FIND the Database?</vt:lpstr>
      <vt:lpstr>Mindset  Training</vt:lpstr>
    </vt:vector>
  </TitlesOfParts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communication</dc:title>
  <dc:creator>Hardin, John (JD)</dc:creator>
  <cp:lastModifiedBy>Jay Fowler</cp:lastModifiedBy>
  <cp:revision>41</cp:revision>
  <cp:lastPrinted>2011-12-09T19:43:54Z</cp:lastPrinted>
  <dcterms:created xsi:type="dcterms:W3CDTF">2011-11-03T15:07:40Z</dcterms:created>
  <dcterms:modified xsi:type="dcterms:W3CDTF">2012-07-26T20:02:56Z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0x01010065BF8FB67EF28648AB206CA36EAEC266</vt:lpwstr>
  </property>
</Properties>
</file>